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4"/>
  </p:notesMasterIdLst>
  <p:handoutMasterIdLst>
    <p:handoutMasterId r:id="rId5"/>
  </p:handoutMasterIdLst>
  <p:sldIdLst>
    <p:sldId id="483" r:id="rId2"/>
    <p:sldId id="484" r:id="rId3"/>
  </p:sldIdLst>
  <p:sldSz cx="30275213" cy="42811700"/>
  <p:notesSz cx="6797675" cy="992822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1pPr>
    <a:lvl2pPr marL="2088170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2pPr>
    <a:lvl3pPr marL="4176339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3pPr>
    <a:lvl4pPr marL="6264509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4pPr>
    <a:lvl5pPr marL="8352678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5pPr>
    <a:lvl6pPr marL="10440848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6pPr>
    <a:lvl7pPr marL="12529017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7pPr>
    <a:lvl8pPr marL="14617187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8pPr>
    <a:lvl9pPr marL="16705356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4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AG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236"/>
    <a:srgbClr val="FFFFFF"/>
    <a:srgbClr val="3366CC"/>
    <a:srgbClr val="FF3333"/>
    <a:srgbClr val="4670E6"/>
    <a:srgbClr val="9CC1FC"/>
    <a:srgbClr val="99CCFF"/>
    <a:srgbClr val="4D4D4D"/>
    <a:srgbClr val="99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2" autoAdjust="0"/>
    <p:restoredTop sz="95166" autoAdjust="0"/>
  </p:normalViewPr>
  <p:slideViewPr>
    <p:cSldViewPr>
      <p:cViewPr>
        <p:scale>
          <a:sx n="32" d="100"/>
          <a:sy n="32" d="100"/>
        </p:scale>
        <p:origin x="1592" y="144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1" d="100"/>
          <a:sy n="31" d="100"/>
        </p:scale>
        <p:origin x="-1206" y="-7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handoutMaster" Target="handoutMasters/handoutMaster1.xml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1163" cy="5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6" y="1"/>
            <a:ext cx="2951163" cy="5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843219-2D30-4B53-95B6-3DFC8856E1C5}" type="datetime1">
              <a:rPr lang="es-ES"/>
              <a:pPr>
                <a:defRPr/>
              </a:pPr>
              <a:t>5/10/16</a:t>
            </a:fld>
            <a:endParaRPr lang="es-E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50969"/>
            <a:ext cx="2951163" cy="45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6" y="9450969"/>
            <a:ext cx="2951163" cy="45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A25055-78AF-4E52-A593-40D4BFFC072B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281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813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8245849-2711-46EB-A695-78702962691B}" type="datetime1">
              <a:rPr lang="en-GB"/>
              <a:pPr>
                <a:defRPr/>
              </a:pPr>
              <a:t>05/10/2016</a:t>
            </a:fld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84388" y="746125"/>
            <a:ext cx="26304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5109"/>
            <a:ext cx="4984750" cy="446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Haga clic para modificar el estilo de texto del patrón</a:t>
            </a:r>
          </a:p>
          <a:p>
            <a:pPr lvl="1"/>
            <a:r>
              <a:rPr lang="en-GB" noProof="0" smtClean="0"/>
              <a:t>Segundo nivel</a:t>
            </a:r>
          </a:p>
          <a:p>
            <a:pPr lvl="2"/>
            <a:r>
              <a:rPr lang="en-GB" noProof="0" smtClean="0"/>
              <a:t>Tercer nivel</a:t>
            </a:r>
          </a:p>
          <a:p>
            <a:pPr lvl="3"/>
            <a:r>
              <a:rPr lang="en-GB" noProof="0" smtClean="0"/>
              <a:t>Cuarto nivel</a:t>
            </a:r>
          </a:p>
          <a:p>
            <a:pPr lvl="4"/>
            <a:r>
              <a:rPr lang="en-GB" noProof="0" smtClean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814"/>
            <a:ext cx="2944813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814"/>
            <a:ext cx="2944812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26A233F-8987-4149-B24C-9EF1ECEEC5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39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1pPr>
    <a:lvl2pPr marL="2088170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2pPr>
    <a:lvl3pPr marL="4176339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3pPr>
    <a:lvl4pPr marL="6264509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4pPr>
    <a:lvl5pPr marL="8352678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5pPr>
    <a:lvl6pPr marL="10440848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18245849-2711-46EB-A695-78702962691B}" type="datetime1">
              <a:rPr lang="en-GB" smtClean="0"/>
              <a:pPr>
                <a:defRPr/>
              </a:pPr>
              <a:t>05/10/2016</a:t>
            </a:fld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6A233F-8987-4149-B24C-9EF1ECEEC55F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805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24481" cy="428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86224" y="475686"/>
            <a:ext cx="3894782" cy="516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32" descr="logo_f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87151" y="951371"/>
            <a:ext cx="1792336" cy="38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33" descr="logo_up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05498" y="1050476"/>
            <a:ext cx="2270641" cy="370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082564" y="6183912"/>
            <a:ext cx="20435769" cy="18551737"/>
          </a:xfrm>
          <a:prstGeom prst="rect">
            <a:avLst/>
          </a:prstGeom>
        </p:spPr>
        <p:txBody>
          <a:bodyPr/>
          <a:lstStyle>
            <a:lvl1pPr algn="ctr">
              <a:defRPr sz="146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2488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082564" y="24735649"/>
            <a:ext cx="20435769" cy="1569762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6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220170" y="40908958"/>
            <a:ext cx="5802749" cy="142705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7634" tIns="208817" rIns="417634" bIns="208817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9334857" y="40908958"/>
            <a:ext cx="14633020" cy="1427057"/>
          </a:xfrm>
          <a:prstGeom prst="rect">
            <a:avLst/>
          </a:prstGeo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70641" y="6659598"/>
            <a:ext cx="25733931" cy="328223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1B1D9-F15E-467F-9F55-C2FABA57046E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3084850" y="1902742"/>
            <a:ext cx="6938070" cy="37579159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70641" y="1902742"/>
            <a:ext cx="20309622" cy="375791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2160-564F-4010-BB15-4A4CAE644A6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26D06-B466-490D-A6E5-BC09D93A526D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6A3A-31F6-41EF-87BF-EA6C62A541BC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70641" y="6659598"/>
            <a:ext cx="25733931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  <a:prstGeom prst="rect">
            <a:avLst/>
          </a:prstGeo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100"/>
            </a:lvl1pPr>
            <a:lvl2pPr marL="2088170" indent="0">
              <a:buNone/>
              <a:defRPr sz="8200"/>
            </a:lvl2pPr>
            <a:lvl3pPr marL="4176339" indent="0">
              <a:buNone/>
              <a:defRPr sz="7300"/>
            </a:lvl3pPr>
            <a:lvl4pPr marL="6264509" indent="0">
              <a:buNone/>
              <a:defRPr sz="6400"/>
            </a:lvl4pPr>
            <a:lvl5pPr marL="8352678" indent="0">
              <a:buNone/>
              <a:defRPr sz="6400"/>
            </a:lvl5pPr>
            <a:lvl6pPr marL="10440848" indent="0">
              <a:buNone/>
              <a:defRPr sz="6400"/>
            </a:lvl6pPr>
            <a:lvl7pPr marL="12529017" indent="0">
              <a:buNone/>
              <a:defRPr sz="6400"/>
            </a:lvl7pPr>
            <a:lvl8pPr marL="14617187" indent="0">
              <a:buNone/>
              <a:defRPr sz="6400"/>
            </a:lvl8pPr>
            <a:lvl9pPr marL="16705356" indent="0">
              <a:buNone/>
              <a:defRPr sz="6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0BA8-76B3-46B6-921F-F3F5CF3D5CA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00EDE-D03D-4D6C-8A9B-E45CECD701DA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C6D99-3CFF-4735-A6BB-FA7602610F5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CD37-B8DF-4FD6-B12F-9B2FDC92B70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26119-FF52-4BF5-9DCC-CC720F984C2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  <a:prstGeom prst="rect">
            <a:avLst/>
          </a:prstGeo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69134-F048-441C-BBA3-7A1EDC42044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3B6F-09B0-4769-8FB9-7D112E2D15A1}" type="slidenum">
              <a:rPr lang="es-E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29" descr="Circulos_grismuyclaro_compl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970299"/>
            <a:ext cx="16499857" cy="36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5pPr>
      <a:lvl6pPr marL="2088170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6pPr>
      <a:lvl7pPr marL="4176339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7pPr>
      <a:lvl8pPr marL="6264509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8pPr>
      <a:lvl9pPr marL="8352678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9pPr>
    </p:titleStyle>
    <p:bodyStyle>
      <a:lvl1pPr marL="1566127" indent="-1566127" algn="l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rgbClr val="4D4D4D"/>
          </a:solidFill>
          <a:latin typeface="+mn-lt"/>
          <a:ea typeface="+mn-ea"/>
          <a:cs typeface="+mn-cs"/>
        </a:defRPr>
      </a:lvl1pPr>
      <a:lvl2pPr marL="3393276" indent="-1305106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2pPr>
      <a:lvl3pPr marL="5220424" indent="-1044085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3pPr>
      <a:lvl4pPr marL="7308593" indent="-1044085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4pPr>
      <a:lvl5pPr marL="9396763" indent="-1044085" algn="l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5pPr>
      <a:lvl6pPr marL="11484933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3573102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5661272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7749441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datos.bne.es/" TargetMode="External"/><Relationship Id="rId20" Type="http://schemas.openxmlformats.org/officeDocument/2006/relationships/hyperlink" Target="http://transporte.linkeddata.es/" TargetMode="External"/><Relationship Id="rId21" Type="http://schemas.openxmlformats.org/officeDocument/2006/relationships/image" Target="../media/image20.png"/><Relationship Id="rId22" Type="http://schemas.openxmlformats.org/officeDocument/2006/relationships/hyperlink" Target="http://map4rdf.linkeddata.es/latest/" TargetMode="External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emf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hyperlink" Target="http://aemet.linkeddata.es/" TargetMode="External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hyperlink" Target="http://www.zaragoza.es/docs-api/" TargetMode="External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hyperlink" Target="http://webenemasuno.linkeddata.es/" TargetMode="External"/><Relationship Id="rId19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echa derecha 11"/>
          <p:cNvSpPr/>
          <p:nvPr/>
        </p:nvSpPr>
        <p:spPr bwMode="auto">
          <a:xfrm>
            <a:off x="7746206" y="28301950"/>
            <a:ext cx="7391400" cy="914400"/>
          </a:xfrm>
          <a:prstGeom prst="rightArrow">
            <a:avLst/>
          </a:prstGeom>
          <a:solidFill>
            <a:srgbClr val="FF3333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1" name="Rectángulo 340"/>
          <p:cNvSpPr/>
          <p:nvPr/>
        </p:nvSpPr>
        <p:spPr bwMode="auto">
          <a:xfrm>
            <a:off x="888206" y="24682450"/>
            <a:ext cx="69342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rgbClr val="FF3333"/>
                </a:solidFill>
                <a:latin typeface="Consolas"/>
                <a:cs typeface="Consolas"/>
              </a:rPr>
              <a:t>Generation and linking</a:t>
            </a:r>
            <a:endParaRPr lang="en-US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sp>
        <p:nvSpPr>
          <p:cNvPr id="124" name="Rectángulo 123"/>
          <p:cNvSpPr/>
          <p:nvPr/>
        </p:nvSpPr>
        <p:spPr bwMode="auto">
          <a:xfrm>
            <a:off x="812006" y="32128270"/>
            <a:ext cx="28651182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8400" dirty="0" smtClean="0">
                <a:latin typeface="Consolas"/>
                <a:cs typeface="Consolas"/>
              </a:rPr>
              <a:t>Collaboration with universities and companies</a:t>
            </a:r>
            <a:endParaRPr lang="en-US" sz="8400" dirty="0">
              <a:latin typeface="Consolas"/>
              <a:cs typeface="Consolas"/>
            </a:endParaRPr>
          </a:p>
        </p:txBody>
      </p:sp>
      <p:sp>
        <p:nvSpPr>
          <p:cNvPr id="3" name="Rectángulo 2"/>
          <p:cNvSpPr/>
          <p:nvPr/>
        </p:nvSpPr>
        <p:spPr bwMode="auto">
          <a:xfrm>
            <a:off x="812006" y="7461250"/>
            <a:ext cx="8839200" cy="70104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681200" rIns="0" bIns="45720" numCol="1" rtlCol="0" anchor="t" anchorCtr="0" compatLnSpc="1">
            <a:prstTxWarp prst="textNoShape">
              <a:avLst/>
            </a:prstTxWarp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Directors</a:t>
            </a:r>
          </a:p>
          <a:p>
            <a:pPr marL="906463" lvl="1" algn="l" defTabSz="422275">
              <a:spcBef>
                <a:spcPts val="1200"/>
              </a:spcBef>
              <a:tabLst>
                <a:tab pos="998538" algn="l"/>
              </a:tabLst>
            </a:pPr>
            <a:r>
              <a:rPr lang="en-US" sz="4000" dirty="0" smtClean="0">
                <a:solidFill>
                  <a:schemeClr val="tx1"/>
                </a:solidFill>
                <a:latin typeface="+mn-lt"/>
                <a:cs typeface="Consolas"/>
              </a:rPr>
              <a:t>Asunción Gómez-Pérez</a:t>
            </a:r>
          </a:p>
          <a:p>
            <a:pPr marL="906463" lvl="1" algn="l" defTabSz="422275">
              <a:spcBef>
                <a:spcPts val="1200"/>
              </a:spcBef>
              <a:tabLst>
                <a:tab pos="998538" algn="l"/>
              </a:tabLst>
            </a:pPr>
            <a:r>
              <a:rPr lang="en-US" sz="4000" dirty="0" smtClean="0">
                <a:solidFill>
                  <a:schemeClr val="tx1"/>
                </a:solidFill>
                <a:latin typeface="+mn-lt"/>
                <a:cs typeface="Consolas"/>
              </a:rPr>
              <a:t>Oscar </a:t>
            </a:r>
            <a:r>
              <a:rPr lang="en-US" sz="4000" dirty="0" err="1" smtClean="0">
                <a:solidFill>
                  <a:schemeClr val="tx1"/>
                </a:solidFill>
                <a:latin typeface="+mn-lt"/>
                <a:cs typeface="Consolas"/>
              </a:rPr>
              <a:t>Corcho</a:t>
            </a:r>
            <a:endParaRPr lang="en-US" sz="4000" dirty="0" smtClean="0">
              <a:solidFill>
                <a:schemeClr val="tx1"/>
              </a:solidFill>
              <a:latin typeface="+mn-lt"/>
              <a:cs typeface="Consolas"/>
            </a:endParaRP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30+ researchers</a:t>
            </a: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150+ collaborators</a:t>
            </a: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30+ visitors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endParaRPr lang="en-US" sz="4800" dirty="0" smtClean="0">
              <a:solidFill>
                <a:schemeClr val="tx1"/>
              </a:solidFill>
              <a:latin typeface="+mn-lt"/>
            </a:endParaRP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endParaRPr lang="en-US" sz="4800" dirty="0" smtClean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10613288" y="7461250"/>
            <a:ext cx="8839200" cy="70104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Ontology Engineering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Semantic Web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Linked (Open</a:t>
            </a:r>
            <a:r>
              <a:rPr lang="en-US" sz="4800" smtClean="0">
                <a:solidFill>
                  <a:schemeClr val="tx1"/>
                </a:solidFill>
              </a:rPr>
              <a:t>) </a:t>
            </a:r>
            <a:r>
              <a:rPr lang="en-US" sz="4800" dirty="0" err="1" smtClean="0">
                <a:solidFill>
                  <a:schemeClr val="tx1"/>
                </a:solidFill>
              </a:rPr>
              <a:t>D</a:t>
            </a:r>
            <a:r>
              <a:rPr lang="en-US" sz="4800" smtClean="0">
                <a:solidFill>
                  <a:schemeClr val="tx1"/>
                </a:solidFill>
              </a:rPr>
              <a:t>ata</a:t>
            </a:r>
            <a:endParaRPr lang="en-US" sz="4800" dirty="0" smtClean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Linguistic Engineering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Data Integration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Open Science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20414570" y="7461250"/>
            <a:ext cx="8839200" cy="7100549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lvl="1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Projects</a:t>
            </a:r>
          </a:p>
          <a:p>
            <a:pPr marL="903288" lvl="1" algn="l" defTabSz="422275">
              <a:spcBef>
                <a:spcPts val="12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30+ European, 50+ national, 30+ private contracts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Publications</a:t>
            </a:r>
          </a:p>
          <a:p>
            <a:pPr marL="906463" lvl="1" algn="l" defTabSz="422275">
              <a:spcBef>
                <a:spcPts val="1200"/>
              </a:spcBef>
              <a:tabLst>
                <a:tab pos="903288" algn="l"/>
              </a:tabLst>
            </a:pPr>
            <a:r>
              <a:rPr lang="en-US" sz="4000" dirty="0" smtClean="0">
                <a:solidFill>
                  <a:schemeClr val="tx1"/>
                </a:solidFill>
              </a:rPr>
              <a:t>100+ journals, 350+ international conferences/</a:t>
            </a:r>
            <a:r>
              <a:rPr lang="en-US" sz="4000" smtClean="0">
                <a:solidFill>
                  <a:schemeClr val="tx1"/>
                </a:solidFill>
              </a:rPr>
              <a:t>book chapters, </a:t>
            </a:r>
            <a:r>
              <a:rPr lang="en-US" sz="4000" dirty="0" smtClean="0">
                <a:solidFill>
                  <a:schemeClr val="tx1"/>
                </a:solidFill>
              </a:rPr>
              <a:t>7 books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10613288" y="14624050"/>
            <a:ext cx="18696564" cy="8099524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err="1" smtClean="0">
                <a:solidFill>
                  <a:schemeClr val="tx1"/>
                </a:solidFill>
              </a:rPr>
              <a:t>NeOn</a:t>
            </a:r>
            <a:r>
              <a:rPr lang="en-US" sz="4800" dirty="0" smtClean="0">
                <a:solidFill>
                  <a:schemeClr val="tx1"/>
                </a:solidFill>
              </a:rPr>
              <a:t> Methodology</a:t>
            </a:r>
          </a:p>
          <a:p>
            <a:pPr marL="857250" indent="-857250" algn="l" defTabSz="714375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Published ontologies</a:t>
            </a:r>
          </a:p>
          <a:p>
            <a:pPr marL="831850" lvl="1" algn="l" defTabSz="714375">
              <a:spcBef>
                <a:spcPts val="12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http://</a:t>
            </a:r>
            <a:r>
              <a:rPr lang="en-US" sz="4000" dirty="0" err="1" smtClean="0">
                <a:solidFill>
                  <a:schemeClr val="tx1"/>
                </a:solidFill>
              </a:rPr>
              <a:t>vocab.linkeddata.es</a:t>
            </a:r>
            <a:endParaRPr lang="en-US" sz="4000" dirty="0" smtClean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Ontology evaluation</a:t>
            </a:r>
          </a:p>
          <a:p>
            <a:pPr marL="831850" lvl="1" algn="l" defTabSz="714375">
              <a:spcBef>
                <a:spcPts val="12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http://</a:t>
            </a:r>
            <a:r>
              <a:rPr lang="en-US" sz="4000" dirty="0" err="1" smtClean="0">
                <a:solidFill>
                  <a:schemeClr val="tx1"/>
                </a:solidFill>
              </a:rPr>
              <a:t>oops.linkeddata.es</a:t>
            </a:r>
            <a:endParaRPr lang="en-US" sz="4800" dirty="0" smtClean="0">
              <a:solidFill>
                <a:schemeClr val="tx1"/>
              </a:solidFill>
            </a:endParaRP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err="1" smtClean="0">
                <a:solidFill>
                  <a:schemeClr val="tx1"/>
                </a:solidFill>
              </a:rPr>
              <a:t>OnToology</a:t>
            </a:r>
            <a:endParaRPr lang="en-US" sz="4800" dirty="0">
              <a:solidFill>
                <a:schemeClr val="tx1"/>
              </a:solidFill>
            </a:endParaRPr>
          </a:p>
          <a:p>
            <a:pPr marL="831850" lvl="1" algn="l" defTabSz="714375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</a:rPr>
              <a:t>http://</a:t>
            </a:r>
            <a:r>
              <a:rPr lang="en-US" sz="4000" dirty="0" err="1" smtClean="0">
                <a:solidFill>
                  <a:schemeClr val="tx1"/>
                </a:solidFill>
              </a:rPr>
              <a:t>ontoology.linkeddata.es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266"/>
            <a:ext cx="30347984" cy="3959880"/>
          </a:xfrm>
          <a:prstGeom prst="rect">
            <a:avLst/>
          </a:prstGeom>
        </p:spPr>
      </p:pic>
      <p:sp>
        <p:nvSpPr>
          <p:cNvPr id="191" name="Rectángulo 190"/>
          <p:cNvSpPr/>
          <p:nvPr/>
        </p:nvSpPr>
        <p:spPr bwMode="auto">
          <a:xfrm>
            <a:off x="812006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400" dirty="0" smtClean="0">
                <a:latin typeface="Consolas"/>
                <a:cs typeface="Consolas"/>
              </a:rPr>
              <a:t>Team</a:t>
            </a:r>
            <a:endParaRPr kumimoji="0" lang="en-US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sp>
        <p:nvSpPr>
          <p:cNvPr id="192" name="Rectángulo 191"/>
          <p:cNvSpPr/>
          <p:nvPr/>
        </p:nvSpPr>
        <p:spPr bwMode="auto">
          <a:xfrm>
            <a:off x="10613288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8400" dirty="0" smtClean="0">
                <a:latin typeface="Consolas"/>
                <a:cs typeface="Consolas"/>
              </a:rPr>
              <a:t>Topics</a:t>
            </a:r>
            <a:endParaRPr lang="en-US" sz="8400" dirty="0">
              <a:latin typeface="Consolas"/>
              <a:cs typeface="Consolas"/>
            </a:endParaRPr>
          </a:p>
        </p:txBody>
      </p:sp>
      <p:sp>
        <p:nvSpPr>
          <p:cNvPr id="193" name="Rectángulo 192"/>
          <p:cNvSpPr/>
          <p:nvPr/>
        </p:nvSpPr>
        <p:spPr bwMode="auto">
          <a:xfrm>
            <a:off x="20414570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8400" dirty="0" smtClean="0">
                <a:latin typeface="Consolas"/>
                <a:cs typeface="Consolas"/>
              </a:rPr>
              <a:t>R&amp;D</a:t>
            </a:r>
            <a:endParaRPr lang="en-US" sz="8400" dirty="0">
              <a:latin typeface="Consolas"/>
              <a:cs typeface="Consolas"/>
            </a:endParaRPr>
          </a:p>
        </p:txBody>
      </p:sp>
      <p:sp>
        <p:nvSpPr>
          <p:cNvPr id="194" name="Rectángulo 193"/>
          <p:cNvSpPr/>
          <p:nvPr/>
        </p:nvSpPr>
        <p:spPr bwMode="auto">
          <a:xfrm>
            <a:off x="10613288" y="14624050"/>
            <a:ext cx="18773718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8400" dirty="0" smtClean="0">
                <a:latin typeface="Consolas"/>
                <a:cs typeface="Consolas"/>
              </a:rPr>
              <a:t>Ontology Engineering</a:t>
            </a:r>
            <a:endParaRPr lang="en-US" sz="8400" dirty="0">
              <a:latin typeface="Consolas"/>
              <a:cs typeface="Consolas"/>
            </a:endParaRPr>
          </a:p>
        </p:txBody>
      </p:sp>
      <p:sp>
        <p:nvSpPr>
          <p:cNvPr id="200" name="Rectángulo 199"/>
          <p:cNvSpPr/>
          <p:nvPr/>
        </p:nvSpPr>
        <p:spPr bwMode="auto">
          <a:xfrm>
            <a:off x="812006" y="23310850"/>
            <a:ext cx="28656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n-US" sz="8400" dirty="0" smtClean="0">
                <a:latin typeface="Consolas"/>
                <a:cs typeface="Consolas"/>
              </a:rPr>
              <a:t>Open Data and Linked Data</a:t>
            </a:r>
            <a:endParaRPr lang="en-US" sz="8400" dirty="0">
              <a:latin typeface="Consolas"/>
              <a:cs typeface="Consolas"/>
            </a:endParaRPr>
          </a:p>
        </p:txBody>
      </p:sp>
      <p:pic>
        <p:nvPicPr>
          <p:cNvPr id="212" name="Imagen 2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41060811"/>
            <a:ext cx="30275198" cy="1750889"/>
          </a:xfrm>
          <a:prstGeom prst="rect">
            <a:avLst/>
          </a:prstGeom>
        </p:spPr>
      </p:pic>
      <p:sp>
        <p:nvSpPr>
          <p:cNvPr id="208" name="Rectángulo 207"/>
          <p:cNvSpPr/>
          <p:nvPr/>
        </p:nvSpPr>
        <p:spPr>
          <a:xfrm>
            <a:off x="19404806" y="41063723"/>
            <a:ext cx="8458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latin typeface="Consolas"/>
                <a:cs typeface="Consolas"/>
              </a:rPr>
              <a:t>Leading researcher</a:t>
            </a:r>
          </a:p>
          <a:p>
            <a:pPr algn="r"/>
            <a:r>
              <a:rPr lang="en-US" sz="3600" dirty="0" smtClean="0">
                <a:latin typeface="Consolas"/>
                <a:cs typeface="Consolas"/>
              </a:rPr>
              <a:t>Asunción Gómez-Pérez</a:t>
            </a:r>
          </a:p>
          <a:p>
            <a:pPr algn="r"/>
            <a:r>
              <a:rPr lang="en-US" sz="3600" dirty="0" err="1" smtClean="0">
                <a:latin typeface="Consolas"/>
                <a:cs typeface="Consolas"/>
              </a:rPr>
              <a:t>asun@fi.upm.es</a:t>
            </a:r>
            <a:endParaRPr lang="en-US" sz="3600" dirty="0" smtClean="0">
              <a:latin typeface="Consolas"/>
              <a:cs typeface="Consolas"/>
            </a:endParaRPr>
          </a:p>
        </p:txBody>
      </p:sp>
      <p:sp>
        <p:nvSpPr>
          <p:cNvPr id="213" name="Rectángulo 212"/>
          <p:cNvSpPr/>
          <p:nvPr/>
        </p:nvSpPr>
        <p:spPr bwMode="auto">
          <a:xfrm>
            <a:off x="812006" y="4108450"/>
            <a:ext cx="28575000" cy="33528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23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4400" dirty="0" smtClean="0">
                <a:solidFill>
                  <a:schemeClr val="tx1"/>
                </a:solidFill>
              </a:rPr>
              <a:t>The Ontology Engineering Group, </a:t>
            </a:r>
            <a:r>
              <a:rPr lang="en-US" sz="4400" dirty="0" smtClean="0">
                <a:solidFill>
                  <a:schemeClr val="tx1"/>
                </a:solidFill>
              </a:rPr>
              <a:t>founded </a:t>
            </a:r>
            <a:r>
              <a:rPr lang="en-US" sz="4400" dirty="0" smtClean="0">
                <a:solidFill>
                  <a:schemeClr val="tx1"/>
                </a:solidFill>
              </a:rPr>
              <a:t>in 1995, is currently ranked in the </a:t>
            </a:r>
            <a:r>
              <a:rPr lang="en-US" sz="4400" b="1" dirty="0" smtClean="0">
                <a:solidFill>
                  <a:schemeClr val="tx1"/>
                </a:solidFill>
              </a:rPr>
              <a:t>8</a:t>
            </a:r>
            <a:r>
              <a:rPr lang="en-US" sz="4400" b="1" baseline="30000" dirty="0" smtClean="0">
                <a:solidFill>
                  <a:schemeClr val="tx1"/>
                </a:solidFill>
              </a:rPr>
              <a:t>th</a:t>
            </a:r>
            <a:r>
              <a:rPr lang="en-US" sz="4400" b="1" dirty="0" smtClean="0">
                <a:solidFill>
                  <a:schemeClr val="tx1"/>
                </a:solidFill>
              </a:rPr>
              <a:t> position in the UPM research groups ranking</a:t>
            </a:r>
            <a:r>
              <a:rPr lang="en-US" sz="4400" dirty="0" smtClean="0">
                <a:solidFill>
                  <a:schemeClr val="tx1"/>
                </a:solidFill>
              </a:rPr>
              <a:t> (more than 200 groups). The group is internationally recognized, with members belonging to European, Latin American and Asian countries; and multidisciplinary with formation in Informatics, Linguistics and Biology, among others.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87" name="Imagen 86" descr="logoOOP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3565" r="10399" b="23472"/>
          <a:stretch/>
        </p:blipFill>
        <p:spPr>
          <a:xfrm>
            <a:off x="20178166" y="16563156"/>
            <a:ext cx="3499669" cy="203438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006" y="34131250"/>
            <a:ext cx="10007600" cy="647306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7406" y="33826450"/>
            <a:ext cx="10753124" cy="6781800"/>
          </a:xfrm>
          <a:prstGeom prst="rect">
            <a:avLst/>
          </a:prstGeom>
        </p:spPr>
      </p:pic>
      <p:sp>
        <p:nvSpPr>
          <p:cNvPr id="128" name="Rectángulo 127"/>
          <p:cNvSpPr/>
          <p:nvPr/>
        </p:nvSpPr>
        <p:spPr bwMode="auto">
          <a:xfrm>
            <a:off x="793910" y="14653512"/>
            <a:ext cx="8839200" cy="81534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681200" rIns="0" bIns="45720" numCol="1" rtlCol="0" anchor="t" anchorCtr="0" compatLnSpc="1">
            <a:prstTxWarp prst="textNoShape">
              <a:avLst/>
            </a:prstTxWarp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Standardization</a:t>
            </a:r>
          </a:p>
          <a:p>
            <a:pPr marL="819150" lvl="1" algn="l" defTabSz="422275">
              <a:spcBef>
                <a:spcPts val="1200"/>
              </a:spcBef>
            </a:pPr>
            <a:r>
              <a:rPr lang="en-US" sz="4000" dirty="0" smtClean="0">
                <a:solidFill>
                  <a:schemeClr val="tx1"/>
                </a:solidFill>
              </a:rPr>
              <a:t>25+ @ W3C, ISO, OASIS, AENOR</a:t>
            </a:r>
          </a:p>
          <a:p>
            <a:pPr marL="857250" lvl="1" indent="-857250" algn="l" defTabSz="422275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Events: </a:t>
            </a:r>
            <a:r>
              <a:rPr lang="en-US" sz="4000" dirty="0" smtClean="0">
                <a:solidFill>
                  <a:schemeClr val="tx1"/>
                </a:solidFill>
              </a:rPr>
              <a:t>10+ Summer School on Semantic Web, 50+ workshops/tutorials</a:t>
            </a:r>
          </a:p>
          <a:p>
            <a:pPr marL="857250" lvl="1" indent="-857250" algn="l" defTabSz="422275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ODI Madrid Node</a:t>
            </a:r>
          </a:p>
          <a:p>
            <a:pPr marL="857250" lvl="1" indent="-857250" algn="l" defTabSz="422275">
              <a:spcBef>
                <a:spcPts val="1200"/>
              </a:spcBef>
              <a:buFont typeface="Wingdings" charset="2"/>
              <a:buChar char="§"/>
            </a:pPr>
            <a:r>
              <a:rPr lang="en-US" sz="4800" dirty="0" smtClean="0">
                <a:solidFill>
                  <a:schemeClr val="tx1"/>
                </a:solidFill>
              </a:rPr>
              <a:t>Services: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000" dirty="0" err="1" smtClean="0">
                <a:solidFill>
                  <a:schemeClr val="tx1"/>
                </a:solidFill>
              </a:rPr>
              <a:t>DBpedia</a:t>
            </a:r>
            <a:r>
              <a:rPr lang="en-US" sz="4000" dirty="0" smtClean="0">
                <a:solidFill>
                  <a:schemeClr val="tx1"/>
                </a:solidFill>
              </a:rPr>
              <a:t> (</a:t>
            </a:r>
            <a:r>
              <a:rPr lang="en-US" sz="4000" dirty="0" err="1" smtClean="0">
                <a:solidFill>
                  <a:schemeClr val="tx1"/>
                </a:solidFill>
              </a:rPr>
              <a:t>es</a:t>
            </a:r>
            <a:r>
              <a:rPr lang="en-US" sz="4000" dirty="0" smtClean="0">
                <a:solidFill>
                  <a:schemeClr val="tx1"/>
                </a:solidFill>
              </a:rPr>
              <a:t>), </a:t>
            </a:r>
          </a:p>
          <a:p>
            <a:pPr marL="0" lvl="1" algn="l" defTabSz="422275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     Spanish network of Open </a:t>
            </a:r>
          </a:p>
          <a:p>
            <a:pPr marL="0" lvl="1" algn="l" defTabSz="422275">
              <a:spcBef>
                <a:spcPts val="1200"/>
              </a:spcBef>
            </a:pP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smtClean="0">
                <a:solidFill>
                  <a:schemeClr val="tx1"/>
                </a:solidFill>
              </a:rPr>
              <a:t>     Data and Smart Cities</a:t>
            </a:r>
            <a:endParaRPr lang="en-US" sz="480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9" name="Rectángulo 128"/>
          <p:cNvSpPr/>
          <p:nvPr/>
        </p:nvSpPr>
        <p:spPr bwMode="auto">
          <a:xfrm>
            <a:off x="812006" y="146240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400" dirty="0" smtClean="0">
                <a:latin typeface="Consolas"/>
                <a:cs typeface="Consolas"/>
              </a:rPr>
              <a:t>Community</a:t>
            </a:r>
            <a:endParaRPr kumimoji="0" lang="en-US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pic>
        <p:nvPicPr>
          <p:cNvPr id="88" name="Imagen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28062" y="16725330"/>
            <a:ext cx="5105400" cy="3729224"/>
          </a:xfrm>
          <a:prstGeom prst="rect">
            <a:avLst/>
          </a:prstGeom>
        </p:spPr>
      </p:pic>
      <p:pic>
        <p:nvPicPr>
          <p:cNvPr id="21" name="Imagen 20" descr="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734" y="20966990"/>
            <a:ext cx="3229573" cy="1446972"/>
          </a:xfrm>
          <a:prstGeom prst="rect">
            <a:avLst/>
          </a:prstGeom>
        </p:spPr>
      </p:pic>
      <p:sp>
        <p:nvSpPr>
          <p:cNvPr id="217" name="Text Box 53"/>
          <p:cNvSpPr txBox="1">
            <a:spLocks noChangeArrowheads="1"/>
          </p:cNvSpPr>
          <p:nvPr/>
        </p:nvSpPr>
        <p:spPr bwMode="auto">
          <a:xfrm>
            <a:off x="1193006" y="26822051"/>
            <a:ext cx="3183865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geometry2RDF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9" name="30 CuadroTexto"/>
          <p:cNvSpPr txBox="1"/>
          <p:nvPr/>
        </p:nvSpPr>
        <p:spPr>
          <a:xfrm>
            <a:off x="4622005" y="26817371"/>
            <a:ext cx="2433001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3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z="3200" smtClean="0"/>
              <a:t>shp2RDF</a:t>
            </a:r>
            <a:endParaRPr lang="en-US" sz="3200"/>
          </a:p>
        </p:txBody>
      </p:sp>
      <p:sp>
        <p:nvSpPr>
          <p:cNvPr id="234" name="36 Rectángulo"/>
          <p:cNvSpPr/>
          <p:nvPr/>
        </p:nvSpPr>
        <p:spPr>
          <a:xfrm>
            <a:off x="1193007" y="2886289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Sem4Tags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3" name="Rectángulo 342"/>
          <p:cNvSpPr/>
          <p:nvPr/>
        </p:nvSpPr>
        <p:spPr bwMode="auto">
          <a:xfrm>
            <a:off x="20041614" y="24682450"/>
            <a:ext cx="46482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rgbClr val="FF3333"/>
                </a:solidFill>
                <a:latin typeface="Consolas"/>
                <a:cs typeface="Consolas"/>
              </a:rPr>
              <a:t>Visualization</a:t>
            </a:r>
            <a:endParaRPr lang="en-US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sp>
        <p:nvSpPr>
          <p:cNvPr id="344" name="Text Box 53"/>
          <p:cNvSpPr txBox="1">
            <a:spLocks noChangeArrowheads="1"/>
          </p:cNvSpPr>
          <p:nvPr/>
        </p:nvSpPr>
        <p:spPr bwMode="auto">
          <a:xfrm>
            <a:off x="1193006" y="25799651"/>
            <a:ext cx="32004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morph-RDB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5" name="Text Box 53"/>
          <p:cNvSpPr txBox="1">
            <a:spLocks noChangeArrowheads="1"/>
          </p:cNvSpPr>
          <p:nvPr/>
        </p:nvSpPr>
        <p:spPr bwMode="auto">
          <a:xfrm>
            <a:off x="10565606" y="26282650"/>
            <a:ext cx="17526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LDP4j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6" name="Text Box 53"/>
          <p:cNvSpPr txBox="1">
            <a:spLocks noChangeArrowheads="1"/>
          </p:cNvSpPr>
          <p:nvPr/>
        </p:nvSpPr>
        <p:spPr bwMode="auto">
          <a:xfrm>
            <a:off x="1193007" y="2988397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Marimba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8" name="Text Box 53"/>
          <p:cNvSpPr txBox="1">
            <a:spLocks noChangeArrowheads="1"/>
          </p:cNvSpPr>
          <p:nvPr/>
        </p:nvSpPr>
        <p:spPr bwMode="auto">
          <a:xfrm>
            <a:off x="10260806" y="30515650"/>
            <a:ext cx="23622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map4RDF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9" name="Text Box 53"/>
          <p:cNvSpPr txBox="1">
            <a:spLocks noChangeArrowheads="1"/>
          </p:cNvSpPr>
          <p:nvPr/>
        </p:nvSpPr>
        <p:spPr bwMode="auto">
          <a:xfrm>
            <a:off x="1193011" y="30905051"/>
            <a:ext cx="5867393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  <a:latin typeface="+mn-lt"/>
              </a:rPr>
              <a:t>geo REST service annotation</a:t>
            </a:r>
            <a:endParaRPr lang="en-US" sz="3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53" name="Text Box 53"/>
          <p:cNvSpPr txBox="1">
            <a:spLocks noChangeArrowheads="1"/>
          </p:cNvSpPr>
          <p:nvPr/>
        </p:nvSpPr>
        <p:spPr bwMode="auto">
          <a:xfrm>
            <a:off x="1193007" y="2784181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smtClean="0">
                <a:solidFill>
                  <a:srgbClr val="FFFFFF"/>
                </a:solidFill>
              </a:rPr>
              <a:t>morph-streams</a:t>
            </a:r>
            <a:endParaRPr lang="en-US" sz="3200">
              <a:solidFill>
                <a:srgbClr val="FFFFFF"/>
              </a:solidFill>
            </a:endParaRPr>
          </a:p>
        </p:txBody>
      </p:sp>
      <p:grpSp>
        <p:nvGrpSpPr>
          <p:cNvPr id="64" name="Agrupar 63"/>
          <p:cNvGrpSpPr/>
          <p:nvPr/>
        </p:nvGrpSpPr>
        <p:grpSpPr>
          <a:xfrm>
            <a:off x="15926815" y="25736380"/>
            <a:ext cx="3167999" cy="3289470"/>
            <a:chOff x="15147468" y="25867450"/>
            <a:chExt cx="3167999" cy="3289470"/>
          </a:xfrm>
        </p:grpSpPr>
        <p:pic>
          <p:nvPicPr>
            <p:cNvPr id="357" name="Picture 1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/>
            <a:srcRect l="8750" t="8594" b="3906"/>
            <a:stretch>
              <a:fillRect/>
            </a:stretch>
          </p:blipFill>
          <p:spPr bwMode="auto">
            <a:xfrm>
              <a:off x="15147468" y="26435050"/>
              <a:ext cx="3167999" cy="2721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0" name="13 CuadroTexto"/>
            <p:cNvSpPr txBox="1"/>
            <p:nvPr/>
          </p:nvSpPr>
          <p:spPr>
            <a:xfrm>
              <a:off x="15153893" y="25867450"/>
              <a:ext cx="3155150" cy="584735"/>
            </a:xfrm>
            <a:prstGeom prst="rect">
              <a:avLst/>
            </a:prstGeom>
            <a:solidFill>
              <a:srgbClr val="89A236"/>
            </a:solidFill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1"/>
              </a:lvl1pPr>
            </a:lstStyle>
            <a:p>
              <a:r>
                <a:rPr lang="en-US" sz="3200" b="0" dirty="0" smtClean="0"/>
                <a:t>Culture (</a:t>
              </a:r>
              <a:r>
                <a:rPr lang="en-US" sz="3200" b="0" dirty="0"/>
                <a:t>@BNE)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23291006" y="25736380"/>
            <a:ext cx="2369670" cy="2589320"/>
            <a:chOff x="22507736" y="25825447"/>
            <a:chExt cx="2369670" cy="2589320"/>
          </a:xfrm>
        </p:grpSpPr>
        <p:pic>
          <p:nvPicPr>
            <p:cNvPr id="365" name="Picture 6"/>
            <p:cNvPicPr>
              <a:picLocks noChangeAspect="1" noChangeArrowheads="1"/>
            </p:cNvPicPr>
            <p:nvPr/>
          </p:nvPicPr>
          <p:blipFill>
            <a:blip r:embed="rId11" cstate="print"/>
            <a:srcRect l="13750" t="11719" r="14375" b="7812"/>
            <a:stretch>
              <a:fillRect/>
            </a:stretch>
          </p:blipFill>
          <p:spPr bwMode="auto">
            <a:xfrm>
              <a:off x="22507736" y="26447917"/>
              <a:ext cx="2369670" cy="19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1" name="14 CuadroTexto"/>
            <p:cNvSpPr txBox="1"/>
            <p:nvPr/>
          </p:nvSpPr>
          <p:spPr>
            <a:xfrm>
              <a:off x="22507736" y="25825447"/>
              <a:ext cx="2355040" cy="1077178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1"/>
              </a:lvl1pPr>
            </a:lstStyle>
            <a:p>
              <a:r>
                <a:rPr lang="en-US" sz="3200" b="0" dirty="0" smtClean="0"/>
                <a:t>Geography</a:t>
              </a:r>
            </a:p>
            <a:p>
              <a:r>
                <a:rPr lang="en-US" sz="3200" b="0" dirty="0" smtClean="0"/>
                <a:t>(</a:t>
              </a:r>
              <a:r>
                <a:rPr lang="en-US" sz="3200" b="0" dirty="0"/>
                <a:t>@IGN)</a:t>
              </a: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26225606" y="25749250"/>
            <a:ext cx="2628001" cy="3048000"/>
            <a:chOff x="25969798" y="25827942"/>
            <a:chExt cx="2628001" cy="3048000"/>
          </a:xfrm>
        </p:grpSpPr>
        <p:pic>
          <p:nvPicPr>
            <p:cNvPr id="355" name="Picture 2">
              <a:hlinkClick r:id="rId12"/>
            </p:cNvPr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25969798" y="26793378"/>
              <a:ext cx="2628000" cy="208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2" name="16 CuadroTexto"/>
            <p:cNvSpPr txBox="1"/>
            <p:nvPr/>
          </p:nvSpPr>
          <p:spPr>
            <a:xfrm>
              <a:off x="26006998" y="25827942"/>
              <a:ext cx="2590801" cy="1077178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0"/>
              </a:lvl1pPr>
            </a:lstStyle>
            <a:p>
              <a:r>
                <a:rPr lang="en-US" sz="3200" dirty="0" smtClean="0"/>
                <a:t>Meteorology</a:t>
              </a:r>
            </a:p>
            <a:p>
              <a:r>
                <a:rPr lang="en-US" sz="3200" dirty="0" smtClean="0"/>
                <a:t>(</a:t>
              </a:r>
              <a:r>
                <a:rPr lang="en-US" sz="3200" dirty="0"/>
                <a:t>@AEMET)</a:t>
              </a: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15899607" y="29479481"/>
            <a:ext cx="6668931" cy="2081072"/>
            <a:chOff x="14043599" y="29521481"/>
            <a:chExt cx="6668931" cy="2081072"/>
          </a:xfrm>
        </p:grpSpPr>
        <p:pic>
          <p:nvPicPr>
            <p:cNvPr id="368" name="Shape 111"/>
            <p:cNvPicPr preferRelativeResize="0">
              <a:picLocks noChangeAspect="1"/>
            </p:cNvPicPr>
            <p:nvPr/>
          </p:nvPicPr>
          <p:blipFill rotWithShape="1">
            <a:blip r:embed="rId14" cstate="print">
              <a:alphaModFix/>
            </a:blip>
            <a:srcRect r="16109"/>
            <a:stretch/>
          </p:blipFill>
          <p:spPr>
            <a:xfrm>
              <a:off x="16024798" y="30092650"/>
              <a:ext cx="2421830" cy="14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Picture 3">
              <a:hlinkClick r:id="rId15"/>
            </p:cNvPr>
            <p:cNvPicPr>
              <a:picLocks noChangeAspect="1" noChangeArrowheads="1"/>
            </p:cNvPicPr>
            <p:nvPr/>
          </p:nvPicPr>
          <p:blipFill>
            <a:blip r:embed="rId16" cstate="print"/>
            <a:srcRect t="11719" r="11250" b="4687"/>
            <a:stretch>
              <a:fillRect/>
            </a:stretch>
          </p:blipFill>
          <p:spPr bwMode="auto">
            <a:xfrm>
              <a:off x="14056888" y="30092650"/>
              <a:ext cx="1977118" cy="148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0" name="Imagen 369" descr="Captura de pantalla 2015-02-01 a las 13.11.49.png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/>
          </p:blipFill>
          <p:spPr>
            <a:xfrm>
              <a:off x="18444530" y="30092650"/>
              <a:ext cx="2268000" cy="1509903"/>
            </a:xfrm>
            <a:prstGeom prst="rect">
              <a:avLst/>
            </a:prstGeom>
          </p:spPr>
        </p:pic>
        <p:sp>
          <p:nvSpPr>
            <p:cNvPr id="367" name="Shape 104"/>
            <p:cNvSpPr txBox="1"/>
            <p:nvPr/>
          </p:nvSpPr>
          <p:spPr>
            <a:xfrm>
              <a:off x="14043599" y="29521481"/>
              <a:ext cx="6629400" cy="584735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n-US" dirty="0" smtClean="0">
                  <a:sym typeface="Arial"/>
                </a:rPr>
                <a:t>Smart cities (@Zaragoza</a:t>
              </a:r>
              <a:r>
                <a:rPr lang="en-US" dirty="0" smtClean="0"/>
                <a:t>)</a:t>
              </a:r>
              <a:endParaRPr lang="en-US" dirty="0">
                <a:sym typeface="Arial"/>
              </a:endParaRPr>
            </a:p>
          </p:txBody>
        </p:sp>
      </p:grpSp>
      <p:sp>
        <p:nvSpPr>
          <p:cNvPr id="372" name="30 CuadroTexto"/>
          <p:cNvSpPr txBox="1"/>
          <p:nvPr/>
        </p:nvSpPr>
        <p:spPr>
          <a:xfrm>
            <a:off x="4622005" y="25799651"/>
            <a:ext cx="2433001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3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sz="3200" smtClean="0"/>
              <a:t>MIRROR</a:t>
            </a:r>
            <a:endParaRPr lang="en-US" sz="3200"/>
          </a:p>
        </p:txBody>
      </p:sp>
      <p:grpSp>
        <p:nvGrpSpPr>
          <p:cNvPr id="65" name="Agrupar 64"/>
          <p:cNvGrpSpPr/>
          <p:nvPr/>
        </p:nvGrpSpPr>
        <p:grpSpPr>
          <a:xfrm>
            <a:off x="19656485" y="25736380"/>
            <a:ext cx="3246521" cy="2434174"/>
            <a:chOff x="18497673" y="26054048"/>
            <a:chExt cx="3246521" cy="2434174"/>
          </a:xfrm>
        </p:grpSpPr>
        <p:pic>
          <p:nvPicPr>
            <p:cNvPr id="356" name="Picture 13" descr="E:\Dropbox\viajeroChallenge2011\IMGS\GuiasYViajeroImg.png">
              <a:hlinkClick r:id="rId18"/>
            </p:cNvPr>
            <p:cNvPicPr>
              <a:picLocks noChangeAspect="1" noChangeArrowheads="1"/>
            </p:cNvPicPr>
            <p:nvPr/>
          </p:nvPicPr>
          <p:blipFill>
            <a:blip r:embed="rId19" cstate="print"/>
            <a:srcRect l="18817"/>
            <a:stretch>
              <a:fillRect/>
            </a:stretch>
          </p:blipFill>
          <p:spPr bwMode="auto">
            <a:xfrm>
              <a:off x="18500934" y="26600318"/>
              <a:ext cx="3239999" cy="1887904"/>
            </a:xfrm>
            <a:prstGeom prst="rect">
              <a:avLst/>
            </a:prstGeom>
            <a:noFill/>
          </p:spPr>
        </p:pic>
        <p:sp>
          <p:nvSpPr>
            <p:cNvPr id="363" name="17 CuadroTexto"/>
            <p:cNvSpPr txBox="1"/>
            <p:nvPr/>
          </p:nvSpPr>
          <p:spPr>
            <a:xfrm>
              <a:off x="18497673" y="26054048"/>
              <a:ext cx="3246521" cy="584735"/>
            </a:xfrm>
            <a:prstGeom prst="rect">
              <a:avLst/>
            </a:prstGeom>
            <a:solidFill>
              <a:srgbClr val="89A236"/>
            </a:solidFill>
            <a:ln>
              <a:noFill/>
            </a:ln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n-US" dirty="0"/>
                <a:t>Blogs (</a:t>
              </a:r>
              <a:r>
                <a:rPr lang="en-US" dirty="0" smtClean="0"/>
                <a:t>@PRISA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3748206" y="29307516"/>
            <a:ext cx="5105401" cy="2452120"/>
            <a:chOff x="23246604" y="29254450"/>
            <a:chExt cx="5105401" cy="2452120"/>
          </a:xfrm>
        </p:grpSpPr>
        <p:pic>
          <p:nvPicPr>
            <p:cNvPr id="359" name="Picture 4">
              <a:hlinkClick r:id="rId20"/>
            </p:cNvPr>
            <p:cNvPicPr>
              <a:picLocks noChangeAspect="1" noChangeArrowheads="1"/>
            </p:cNvPicPr>
            <p:nvPr/>
          </p:nvPicPr>
          <p:blipFill>
            <a:blip r:embed="rId21" cstate="print"/>
            <a:srcRect l="9375" t="12500" r="11250" b="9375"/>
            <a:stretch>
              <a:fillRect/>
            </a:stretch>
          </p:blipFill>
          <p:spPr bwMode="auto">
            <a:xfrm>
              <a:off x="26012004" y="29864050"/>
              <a:ext cx="2340000" cy="1842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9" name="Picture 2">
              <a:hlinkClick r:id="rId22"/>
            </p:cNvPr>
            <p:cNvPicPr>
              <a:picLocks noChangeAspect="1" noChangeArrowheads="1"/>
            </p:cNvPicPr>
            <p:nvPr/>
          </p:nvPicPr>
          <p:blipFill>
            <a:blip r:embed="rId23" cstate="print"/>
            <a:srcRect t="11719" b="3906"/>
            <a:stretch>
              <a:fillRect/>
            </a:stretch>
          </p:blipFill>
          <p:spPr bwMode="auto">
            <a:xfrm>
              <a:off x="23246604" y="30127070"/>
              <a:ext cx="2765403" cy="15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4" name="19 CuadroTexto"/>
            <p:cNvSpPr txBox="1"/>
            <p:nvPr/>
          </p:nvSpPr>
          <p:spPr>
            <a:xfrm>
              <a:off x="23246604" y="29254450"/>
              <a:ext cx="5105401" cy="1077178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n-US" dirty="0" smtClean="0"/>
                <a:t>Internet of things</a:t>
              </a:r>
            </a:p>
            <a:p>
              <a:r>
                <a:rPr lang="en-US" dirty="0" smtClean="0"/>
                <a:t>(@CRTM</a:t>
              </a:r>
              <a:r>
                <a:rPr lang="en-US" dirty="0"/>
                <a:t>, </a:t>
              </a:r>
              <a:r>
                <a:rPr lang="en-US" dirty="0" smtClean="0"/>
                <a:t>Bicycle system)</a:t>
              </a:r>
              <a:endParaRPr lang="en-US" dirty="0"/>
            </a:p>
          </p:txBody>
        </p:sp>
      </p:grpSp>
      <p:sp>
        <p:nvSpPr>
          <p:cNvPr id="69" name="Rectángulo 68"/>
          <p:cNvSpPr/>
          <p:nvPr/>
        </p:nvSpPr>
        <p:spPr bwMode="auto">
          <a:xfrm>
            <a:off x="9536906" y="24682450"/>
            <a:ext cx="38100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000" dirty="0" smtClean="0">
                <a:solidFill>
                  <a:srgbClr val="FF3333"/>
                </a:solidFill>
                <a:latin typeface="Consolas"/>
                <a:cs typeface="Consolas"/>
              </a:rPr>
              <a:t>Publication</a:t>
            </a:r>
            <a:endParaRPr lang="en-US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pic>
        <p:nvPicPr>
          <p:cNvPr id="73" name="Imagen 72" descr="lod-cloud_colored.png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74" y="27349450"/>
            <a:ext cx="4331464" cy="28194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3" name="Imagen 12" descr="2000px.esDBpedialogo.png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779" y="21504510"/>
            <a:ext cx="1851064" cy="1557524"/>
          </a:xfrm>
          <a:prstGeom prst="rect">
            <a:avLst/>
          </a:prstGeom>
        </p:spPr>
      </p:pic>
      <p:pic>
        <p:nvPicPr>
          <p:cNvPr id="202" name="Imagen 201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7461250"/>
            <a:ext cx="676725" cy="1475998"/>
          </a:xfrm>
          <a:prstGeom prst="rect">
            <a:avLst/>
          </a:prstGeom>
        </p:spPr>
      </p:pic>
      <p:pic>
        <p:nvPicPr>
          <p:cNvPr id="204" name="Imagen 203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23310850"/>
            <a:ext cx="676725" cy="1475998"/>
          </a:xfrm>
          <a:prstGeom prst="rect">
            <a:avLst/>
          </a:prstGeom>
        </p:spPr>
      </p:pic>
      <p:pic>
        <p:nvPicPr>
          <p:cNvPr id="205" name="Imagen 204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571" y="7461250"/>
            <a:ext cx="676725" cy="1475998"/>
          </a:xfrm>
          <a:prstGeom prst="rect">
            <a:avLst/>
          </a:prstGeom>
        </p:spPr>
      </p:pic>
      <p:pic>
        <p:nvPicPr>
          <p:cNvPr id="206" name="Imagen 205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9" y="7461250"/>
            <a:ext cx="676725" cy="1475998"/>
          </a:xfrm>
          <a:prstGeom prst="rect">
            <a:avLst/>
          </a:prstGeom>
        </p:spPr>
      </p:pic>
      <p:pic>
        <p:nvPicPr>
          <p:cNvPr id="207" name="Imagen 206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9" y="14624050"/>
            <a:ext cx="676725" cy="1475998"/>
          </a:xfrm>
          <a:prstGeom prst="rect">
            <a:avLst/>
          </a:prstGeom>
        </p:spPr>
      </p:pic>
      <p:pic>
        <p:nvPicPr>
          <p:cNvPr id="243" name="Imagen 242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32128270"/>
            <a:ext cx="676725" cy="1475998"/>
          </a:xfrm>
          <a:prstGeom prst="rect">
            <a:avLst/>
          </a:prstGeom>
        </p:spPr>
      </p:pic>
      <p:pic>
        <p:nvPicPr>
          <p:cNvPr id="130" name="Imagen 129" descr="triple_left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14624050"/>
            <a:ext cx="676725" cy="147599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735" y="19287333"/>
            <a:ext cx="3229573" cy="118241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143" y="21219399"/>
            <a:ext cx="4641581" cy="11225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4" t="18922" r="20510" b="14379"/>
          <a:stretch/>
        </p:blipFill>
        <p:spPr>
          <a:xfrm>
            <a:off x="7541632" y="19912754"/>
            <a:ext cx="2051358" cy="12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5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 bwMode="auto">
          <a:xfrm>
            <a:off x="808014" y="8513196"/>
            <a:ext cx="28155128" cy="17285142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 smtClean="0">
                <a:solidFill>
                  <a:schemeClr val="tx1"/>
                </a:solidFill>
                <a:latin typeface="+mn-lt"/>
                <a:cs typeface="Consolas"/>
              </a:rPr>
              <a:t>SemDATA</a:t>
            </a: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: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Exchange of members among institutions funded under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the International Research Staff Exchange Scheme (IRSES) of the EU Marie Curie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Actions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 smtClean="0">
                <a:solidFill>
                  <a:schemeClr val="tx1"/>
                </a:solidFill>
                <a:latin typeface="+mn-lt"/>
                <a:cs typeface="Consolas"/>
              </a:rPr>
              <a:t>DrInventor</a:t>
            </a: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Promoting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Scientific Creativity by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Utilising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Web-based Research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Objects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 smtClean="0">
                <a:solidFill>
                  <a:schemeClr val="tx1"/>
                </a:solidFill>
                <a:latin typeface="+mn-lt"/>
                <a:cs typeface="Consolas"/>
              </a:rPr>
              <a:t>BigStorage</a:t>
            </a: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Storage-based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Convergence between HPC and Cloud to handle Big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Data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KOPAR: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Knowledge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Publishing, Acquisition and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Representation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SIMON: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dirty="0" err="1" smtClean="0">
                <a:solidFill>
                  <a:schemeClr val="tx1"/>
                </a:solidFill>
                <a:latin typeface="+mn-lt"/>
                <a:cs typeface="Consolas"/>
              </a:rPr>
              <a:t>asSIsted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MobIlity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for Older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aNd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impaired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users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3cixty: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A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Platform for Apps and Services Offering Comprehensive Views for City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Visitors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Stars4All: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A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Collective Awareness Platform for Promoting Dark Skies in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Europe</a:t>
            </a: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Vicinity: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Open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virtual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neighborhood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network to connect intelligent buildings and smart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objects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 smtClean="0">
                <a:solidFill>
                  <a:schemeClr val="tx1"/>
                </a:solidFill>
                <a:latin typeface="+mn-lt"/>
                <a:cs typeface="Consolas"/>
              </a:rPr>
              <a:t>SlideWiki</a:t>
            </a: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: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Large-scale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pilots for collaborative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OpenCourseWare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authoring, multiplatform delivery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and Learning Analytics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MOBILE-AGE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: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Open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government data, mobile technology, and the provision of public services in relation to Europe’s elderly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population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Clarity: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Champion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e-government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appLications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to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increAse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tRust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,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accountability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and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TransparencY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in public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services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161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SAREF extension: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Specialist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Task Force on Maintenance &amp; Evolution of SAREF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Reference Ontology</a:t>
            </a:r>
            <a:b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</a:br>
            <a:endParaRPr kumimoji="0" lang="en-US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266"/>
            <a:ext cx="30347984" cy="3959880"/>
          </a:xfrm>
          <a:prstGeom prst="rect">
            <a:avLst/>
          </a:prstGeom>
        </p:spPr>
      </p:pic>
      <p:sp>
        <p:nvSpPr>
          <p:cNvPr id="191" name="Rectángulo 190"/>
          <p:cNvSpPr/>
          <p:nvPr/>
        </p:nvSpPr>
        <p:spPr bwMode="auto">
          <a:xfrm>
            <a:off x="812006" y="6996429"/>
            <a:ext cx="28497846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400" dirty="0" smtClean="0">
                <a:latin typeface="Consolas"/>
                <a:cs typeface="Consolas"/>
              </a:rPr>
              <a:t>International projects</a:t>
            </a:r>
            <a:endParaRPr kumimoji="0" lang="en-US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pic>
        <p:nvPicPr>
          <p:cNvPr id="212" name="Imagen 2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41060811"/>
            <a:ext cx="30275198" cy="1750889"/>
          </a:xfrm>
          <a:prstGeom prst="rect">
            <a:avLst/>
          </a:prstGeom>
        </p:spPr>
      </p:pic>
      <p:sp>
        <p:nvSpPr>
          <p:cNvPr id="208" name="Rectángulo 207"/>
          <p:cNvSpPr/>
          <p:nvPr/>
        </p:nvSpPr>
        <p:spPr>
          <a:xfrm>
            <a:off x="19404806" y="41063723"/>
            <a:ext cx="8458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smtClean="0">
                <a:latin typeface="Consolas"/>
                <a:cs typeface="Consolas"/>
              </a:rPr>
              <a:t>Leading researcher</a:t>
            </a:r>
          </a:p>
          <a:p>
            <a:pPr algn="r"/>
            <a:r>
              <a:rPr lang="en-US" sz="3600" dirty="0" smtClean="0">
                <a:latin typeface="Consolas"/>
                <a:cs typeface="Consolas"/>
              </a:rPr>
              <a:t>Asunción Gómez-Pérez</a:t>
            </a:r>
          </a:p>
          <a:p>
            <a:pPr algn="r"/>
            <a:r>
              <a:rPr lang="en-US" sz="3600" dirty="0" err="1" smtClean="0">
                <a:latin typeface="Consolas"/>
                <a:cs typeface="Consolas"/>
              </a:rPr>
              <a:t>asun@fi.upm.es</a:t>
            </a:r>
            <a:endParaRPr lang="en-US" sz="3600" dirty="0" smtClean="0">
              <a:latin typeface="Consolas"/>
              <a:cs typeface="Consolas"/>
            </a:endParaRPr>
          </a:p>
        </p:txBody>
      </p:sp>
      <p:sp>
        <p:nvSpPr>
          <p:cNvPr id="213" name="Rectángulo 212"/>
          <p:cNvSpPr/>
          <p:nvPr/>
        </p:nvSpPr>
        <p:spPr bwMode="auto">
          <a:xfrm>
            <a:off x="812006" y="4155506"/>
            <a:ext cx="28575000" cy="2840923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23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n-US" sz="4400" dirty="0" smtClean="0">
                <a:solidFill>
                  <a:schemeClr val="tx1"/>
                </a:solidFill>
              </a:rPr>
              <a:t>The Ontology Engineering Group is currently involved in several international and national projects under different funding grants and through contracts with private companies</a:t>
            </a:r>
            <a:r>
              <a:rPr lang="en-US" sz="4400" dirty="0">
                <a:solidFill>
                  <a:schemeClr val="tx1"/>
                </a:solidFill>
              </a:rPr>
              <a:t>. There are </a:t>
            </a:r>
            <a:r>
              <a:rPr lang="en-US" sz="4400" b="1" dirty="0">
                <a:solidFill>
                  <a:schemeClr val="tx1"/>
                </a:solidFill>
              </a:rPr>
              <a:t>open collaboration </a:t>
            </a:r>
            <a:r>
              <a:rPr lang="en-US" sz="4400" b="1" dirty="0" smtClean="0">
                <a:solidFill>
                  <a:schemeClr val="tx1"/>
                </a:solidFill>
              </a:rPr>
              <a:t>opportunities</a:t>
            </a:r>
            <a:r>
              <a:rPr lang="en-US" sz="4400" dirty="0" smtClean="0">
                <a:solidFill>
                  <a:schemeClr val="tx1"/>
                </a:solidFill>
              </a:rPr>
              <a:t>, </a:t>
            </a:r>
            <a:r>
              <a:rPr lang="en-US" sz="4400" b="1" dirty="0" smtClean="0">
                <a:solidFill>
                  <a:schemeClr val="tx1"/>
                </a:solidFill>
              </a:rPr>
              <a:t>contracts </a:t>
            </a:r>
            <a:r>
              <a:rPr lang="en-US" sz="4400" b="1" dirty="0">
                <a:solidFill>
                  <a:schemeClr val="tx1"/>
                </a:solidFill>
              </a:rPr>
              <a:t>and fellowships</a:t>
            </a:r>
            <a:r>
              <a:rPr lang="en-US" sz="4400" dirty="0">
                <a:solidFill>
                  <a:schemeClr val="tx1"/>
                </a:solidFill>
              </a:rPr>
              <a:t> in all of </a:t>
            </a:r>
            <a:r>
              <a:rPr lang="en-US" sz="4400">
                <a:solidFill>
                  <a:schemeClr val="tx1"/>
                </a:solidFill>
              </a:rPr>
              <a:t>these </a:t>
            </a:r>
            <a:r>
              <a:rPr lang="en-US" sz="4400" smtClean="0">
                <a:solidFill>
                  <a:schemeClr val="tx1"/>
                </a:solidFill>
              </a:rPr>
              <a:t>projects.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129" name="Rectángulo 128"/>
          <p:cNvSpPr/>
          <p:nvPr/>
        </p:nvSpPr>
        <p:spPr bwMode="auto">
          <a:xfrm>
            <a:off x="812006" y="25654322"/>
            <a:ext cx="28497846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8400" dirty="0" smtClean="0">
                <a:latin typeface="Consolas"/>
                <a:cs typeface="Consolas"/>
              </a:rPr>
              <a:t>National projects</a:t>
            </a:r>
            <a:endParaRPr kumimoji="0" lang="en-US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pic>
        <p:nvPicPr>
          <p:cNvPr id="202" name="Imagen 201" descr="triple_lef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6996429"/>
            <a:ext cx="676725" cy="1475998"/>
          </a:xfrm>
          <a:prstGeom prst="rect">
            <a:avLst/>
          </a:prstGeom>
        </p:spPr>
      </p:pic>
      <p:pic>
        <p:nvPicPr>
          <p:cNvPr id="130" name="Imagen 129" descr="triple_lef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25654322"/>
            <a:ext cx="676725" cy="1475998"/>
          </a:xfrm>
          <a:prstGeom prst="rect">
            <a:avLst/>
          </a:prstGeom>
        </p:spPr>
      </p:pic>
      <p:sp>
        <p:nvSpPr>
          <p:cNvPr id="12" name="Rectángulo 2"/>
          <p:cNvSpPr/>
          <p:nvPr/>
        </p:nvSpPr>
        <p:spPr bwMode="auto">
          <a:xfrm>
            <a:off x="808014" y="27130320"/>
            <a:ext cx="28155128" cy="1296144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MINETUR</a:t>
            </a:r>
            <a:r>
              <a:rPr lang="en-US" sz="4800" smtClean="0">
                <a:solidFill>
                  <a:schemeClr val="tx1"/>
                </a:solidFill>
                <a:latin typeface="+mn-lt"/>
                <a:cs typeface="Consolas"/>
              </a:rPr>
              <a:t>: </a:t>
            </a:r>
            <a:r>
              <a:rPr lang="en-US" sz="4800">
                <a:solidFill>
                  <a:schemeClr val="tx1"/>
                </a:solidFill>
                <a:latin typeface="+mn-lt"/>
                <a:cs typeface="Consolas"/>
              </a:rPr>
              <a:t>Generation and exploitation of probabilistic topic models based on large corpus of technology </a:t>
            </a:r>
            <a:r>
              <a:rPr lang="en-US" sz="4800" smtClean="0">
                <a:solidFill>
                  <a:schemeClr val="tx1"/>
                </a:solidFill>
                <a:latin typeface="+mn-lt"/>
                <a:cs typeface="Consolas"/>
              </a:rPr>
              <a:t>patents</a:t>
            </a:r>
            <a:endParaRPr lang="en-US" sz="4800" dirty="0" smtClean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 smtClean="0">
                <a:solidFill>
                  <a:schemeClr val="tx1"/>
                </a:solidFill>
                <a:latin typeface="+mn-lt"/>
                <a:cs typeface="Consolas"/>
              </a:rPr>
              <a:t>CyL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: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Public tender for producing mathematical models in the context of population segmentation on the </a:t>
            </a:r>
            <a:r>
              <a:rPr lang="en-US" sz="4800" dirty="0" err="1">
                <a:solidFill>
                  <a:schemeClr val="tx1"/>
                </a:solidFill>
                <a:latin typeface="+mn-lt"/>
                <a:cs typeface="Consolas"/>
              </a:rPr>
              <a:t>Castilla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y León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region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BNE: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 Advanced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services for including new features and improvements for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the Spanish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national library portal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(http://</a:t>
            </a:r>
            <a:r>
              <a:rPr lang="en-US" sz="4800" dirty="0" err="1" smtClean="0">
                <a:solidFill>
                  <a:schemeClr val="tx1"/>
                </a:solidFill>
                <a:latin typeface="+mn-lt"/>
                <a:cs typeface="Consolas"/>
              </a:rPr>
              <a:t>datos.bne.es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)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smtClean="0">
                <a:solidFill>
                  <a:schemeClr val="tx1"/>
                </a:solidFill>
                <a:latin typeface="+mn-lt"/>
                <a:cs typeface="Consolas"/>
              </a:rPr>
              <a:t>K-Dictionaries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: Consultancy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on Word Sense Disambiguation of lexicographic information for K Dictionaries and Semantic Web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Company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4V (</a:t>
            </a: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Volumen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, </a:t>
            </a: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Velocidad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, </a:t>
            </a: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Variedad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 y </a:t>
            </a: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Validez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):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Innovative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data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management techniques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ReTeLe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 network: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Red de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Recursos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de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Tecnologías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para la </a:t>
            </a:r>
            <a:r>
              <a:rPr lang="en-US" sz="4800" i="1" dirty="0" err="1" smtClean="0">
                <a:solidFill>
                  <a:schemeClr val="tx1"/>
                </a:solidFill>
                <a:latin typeface="+mn-lt"/>
                <a:cs typeface="Consolas"/>
              </a:rPr>
              <a:t>Lengua</a:t>
            </a:r>
            <a:endParaRPr lang="en-US" sz="4800" i="1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DACI network</a:t>
            </a:r>
            <a:r>
              <a:rPr lang="en-US" sz="4800" b="1" i="1" dirty="0">
                <a:solidFill>
                  <a:schemeClr val="tx1"/>
                </a:solidFill>
                <a:latin typeface="+mn-lt"/>
                <a:cs typeface="Consolas"/>
              </a:rPr>
              <a:t>: 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Red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Temática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de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Datos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Abiertos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en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las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Ciudades</a:t>
            </a:r>
            <a:r>
              <a:rPr lang="en-US" sz="4800" i="1" dirty="0">
                <a:solidFill>
                  <a:schemeClr val="tx1"/>
                </a:solidFill>
                <a:latin typeface="+mn-lt"/>
                <a:cs typeface="Consolas"/>
              </a:rPr>
              <a:t> </a:t>
            </a:r>
            <a:r>
              <a:rPr lang="en-US" sz="4800" i="1" dirty="0" err="1">
                <a:solidFill>
                  <a:schemeClr val="tx1"/>
                </a:solidFill>
                <a:latin typeface="+mn-lt"/>
                <a:cs typeface="Consolas"/>
              </a:rPr>
              <a:t>Inteligentes</a:t>
            </a:r>
            <a:endParaRPr lang="en-US" sz="4800" i="1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LPS BIGGER: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Big data products in real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business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and research 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environments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2054225" indent="-1531938" algn="l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chemeClr val="tx1"/>
                </a:solidFill>
                <a:latin typeface="+mn-lt"/>
                <a:cs typeface="Consolas"/>
              </a:rPr>
              <a:t>esTextAnalytics</a:t>
            </a:r>
            <a:r>
              <a:rPr lang="en-US" sz="4800" b="1" dirty="0">
                <a:solidFill>
                  <a:schemeClr val="tx1"/>
                </a:solidFill>
                <a:latin typeface="+mn-lt"/>
                <a:cs typeface="Consolas"/>
              </a:rPr>
              <a:t>: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 Text Analytics services for exploiting the S</a:t>
            </a:r>
            <a:r>
              <a:rPr lang="en-US" sz="4800" dirty="0" smtClean="0">
                <a:solidFill>
                  <a:schemeClr val="tx1"/>
                </a:solidFill>
                <a:latin typeface="+mn-lt"/>
                <a:cs typeface="Consolas"/>
              </a:rPr>
              <a:t>panish </a:t>
            </a:r>
            <a:r>
              <a:rPr lang="en-US" sz="4800" dirty="0">
                <a:solidFill>
                  <a:schemeClr val="tx1"/>
                </a:solidFill>
                <a:latin typeface="+mn-lt"/>
                <a:cs typeface="Consolas"/>
              </a:rPr>
              <a:t>chapter of </a:t>
            </a:r>
            <a:r>
              <a:rPr lang="en-US" sz="4800" dirty="0" err="1" smtClean="0">
                <a:solidFill>
                  <a:schemeClr val="tx1"/>
                </a:solidFill>
                <a:latin typeface="+mn-lt"/>
                <a:cs typeface="Consolas"/>
              </a:rPr>
              <a:t>DBpedia</a:t>
            </a:r>
            <a:endParaRPr lang="en-US" sz="4800" dirty="0">
              <a:solidFill>
                <a:schemeClr val="tx1"/>
              </a:solidFill>
              <a:latin typeface="+mn-lt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795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Settings\Katy Esteban Glez\Mis documentos\Trabajo\Grupo\Transparencia grupo\Template.pot</Template>
  <TotalTime>8449</TotalTime>
  <Words>448</Words>
  <Application>Microsoft Macintosh PowerPoint</Application>
  <PresentationFormat>Custom</PresentationFormat>
  <Paragraphs>93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Consolas</vt:lpstr>
      <vt:lpstr>Times New Roman</vt:lpstr>
      <vt:lpstr>Wingdings</vt:lpstr>
      <vt:lpstr>Arial</vt:lpstr>
      <vt:lpstr>Template</vt:lpstr>
      <vt:lpstr>PowerPoint Presentation</vt:lpstr>
      <vt:lpstr>PowerPoint Presentation</vt:lpstr>
    </vt:vector>
  </TitlesOfParts>
  <Company>LIA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título de diapositiva</dc:title>
  <dc:creator>Laboratorio de Inteligencia Artificial</dc:creator>
  <cp:lastModifiedBy>mpoveda</cp:lastModifiedBy>
  <cp:revision>752</cp:revision>
  <cp:lastPrinted>2016-10-06T20:53:26Z</cp:lastPrinted>
  <dcterms:created xsi:type="dcterms:W3CDTF">2010-11-15T11:16:30Z</dcterms:created>
  <dcterms:modified xsi:type="dcterms:W3CDTF">2016-10-06T20:53:40Z</dcterms:modified>
</cp:coreProperties>
</file>